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8" r:id="rId4"/>
    <p:sldId id="312" r:id="rId5"/>
    <p:sldId id="269" r:id="rId6"/>
    <p:sldId id="373" r:id="rId7"/>
    <p:sldId id="374" r:id="rId8"/>
    <p:sldId id="376" r:id="rId9"/>
    <p:sldId id="307" r:id="rId10"/>
    <p:sldId id="301" r:id="rId11"/>
    <p:sldId id="375" r:id="rId12"/>
    <p:sldId id="377" r:id="rId13"/>
    <p:sldId id="311" r:id="rId14"/>
    <p:sldId id="278" r:id="rId15"/>
    <p:sldId id="27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1" roundtripDataSignature="AMtx7mhRinPRZrkDt/MP6917bqzhfRMO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9FF0261-8F5D-40B3-8D19-53E4F0049E64}">
  <a:tblStyle styleId="{19FF0261-8F5D-40B3-8D19-53E4F0049E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0" autoAdjust="0"/>
    <p:restoredTop sz="87194" autoAdjust="0"/>
  </p:normalViewPr>
  <p:slideViewPr>
    <p:cSldViewPr snapToGrid="0">
      <p:cViewPr varScale="1">
        <p:scale>
          <a:sx n="95" d="100"/>
          <a:sy n="95" d="100"/>
        </p:scale>
        <p:origin x="10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51" Type="http://customschemas.google.com/relationships/presentationmetadata" Target="metadata"/><Relationship Id="rId3" Type="http://schemas.openxmlformats.org/officeDocument/2006/relationships/slide" Target="slides/slide2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60535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205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011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Инфаркт миокарда (ИМ) и хроническая сердечная недостаточность (ХСН) остаются основными причинами смерти в структуре сердечно-сосудистой патологии [2]. Постинфарктное сердечное ремоделирование (СР) рассматривается как одна из основных причин развития ХСН у пациентов после ИМ [8]. </a:t>
            </a:r>
            <a:endParaRPr lang="ru-RU" dirty="0"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649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007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007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0255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80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802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802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267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839416" y="2357121"/>
            <a:ext cx="10729191" cy="197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ru-RU" sz="2400" b="1" dirty="0"/>
              <a:t>///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1866619" y="1282813"/>
            <a:ext cx="867478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Федеральное государственное бюджетное научное учреждение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Томский национальный исследовательский медицинский центр Российской академии наук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НИИ Кардиологии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979876" y="5949280"/>
            <a:ext cx="2448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Томск 2022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 descr="НИИ кардиологии Томского НИМЦ"/>
          <p:cNvSpPr/>
          <p:nvPr/>
        </p:nvSpPr>
        <p:spPr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 descr="НИИ кардиологии Томского НИМЦ"/>
          <p:cNvSpPr/>
          <p:nvPr/>
        </p:nvSpPr>
        <p:spPr>
          <a:xfrm>
            <a:off x="1831975" y="7938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6144" y="64581"/>
            <a:ext cx="2195736" cy="121823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7428148" y="4329118"/>
            <a:ext cx="423885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Исполнитель: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аспирант ///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Научный руководитель: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д.м.н., ////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Объект исследования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3" name="Google Shape;44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68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Процедура назначения препарата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Off Label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3200" b="1" i="1" dirty="0">
                <a:solidFill>
                  <a:srgbClr val="FF0000"/>
                </a:solidFill>
              </a:rPr>
              <a:t>если применимо</a:t>
            </a:r>
            <a:r>
              <a:rPr lang="ru-RU" sz="3200" b="1" i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Согласно решению консилиума врачей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0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Объект 2"/>
          <p:cNvSpPr>
            <a:spLocks noGrp="1"/>
          </p:cNvSpPr>
          <p:nvPr>
            <p:ph idx="1"/>
          </p:nvPr>
        </p:nvSpPr>
        <p:spPr>
          <a:xfrm>
            <a:off x="609680" y="1600201"/>
            <a:ext cx="10043832" cy="4525963"/>
          </a:xfrm>
        </p:spPr>
        <p:txBody>
          <a:bodyPr/>
          <a:lstStyle/>
          <a:p>
            <a:r>
              <a:rPr lang="ru-RU" altLang="ru-RU" sz="1800" i="1" dirty="0"/>
              <a:t>«Согласно имеющимся в настоящее время данным лечение (А) обеспечивает … , . С другой стороны, лечение (А) имеет риски … .. В целом, сегодня нет убедительных доказательств преимущества одного лечения над другим, и, таким образом, </a:t>
            </a:r>
            <a:r>
              <a:rPr lang="ru-RU" altLang="ru-RU" sz="1800" i="1" dirty="0">
                <a:solidFill>
                  <a:srgbClr val="FF0000"/>
                </a:solidFill>
              </a:rPr>
              <a:t>случайный выбор метода лечения не создает дополнительного риска для пациентов</a:t>
            </a:r>
            <a:r>
              <a:rPr lang="ru-RU" altLang="ru-RU" sz="1800" i="1" dirty="0"/>
              <a:t>.»</a:t>
            </a:r>
          </a:p>
          <a:p>
            <a:endParaRPr lang="ru-RU" altLang="ru-RU" sz="1800" dirty="0"/>
          </a:p>
          <a:p>
            <a:r>
              <a:rPr lang="ru-RU" altLang="ru-RU" sz="1800" i="1" u="sng" dirty="0"/>
              <a:t>«Назначение лечения</a:t>
            </a:r>
            <a:r>
              <a:rPr lang="ru-RU" altLang="ru-RU" sz="1800" i="1" dirty="0"/>
              <a:t>: Независимо от рандомизации пациентов, в каждом случае </a:t>
            </a:r>
            <a:r>
              <a:rPr lang="ru-RU" altLang="ru-RU" sz="1800" i="1" dirty="0">
                <a:solidFill>
                  <a:srgbClr val="FF0000"/>
                </a:solidFill>
              </a:rPr>
              <a:t>решение о назначение лечения будет приниматься консилиумом враче</a:t>
            </a:r>
            <a:r>
              <a:rPr lang="ru-RU" altLang="ru-RU" sz="1800" i="1" dirty="0"/>
              <a:t>й после оценки индивидуальных рисков и преимуществ использования той или иной стратегии. В случае, если по мнению консилиума одна из стратегий является более предпочтительной в конкретном случае, и выбор консилиума не совпадает с результатом рандомизации, пациент будет исключаться из исследования, и ему будет проводиться стратегия, рекомендованная консилиумом врачей. Это позволит исключить риски, связанные с рандомизацией пациентов</a:t>
            </a:r>
            <a:r>
              <a:rPr lang="ru-RU" altLang="ru-RU" sz="1800" dirty="0"/>
              <a:t>.»</a:t>
            </a:r>
          </a:p>
          <a:p>
            <a:endParaRPr lang="ru-RU" altLang="ru-RU" sz="1800" dirty="0"/>
          </a:p>
        </p:txBody>
      </p:sp>
      <p:sp>
        <p:nvSpPr>
          <p:cNvPr id="15770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AC875DB-66FB-4CA0-8B09-2F7712743EC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ru-RU" altLang="ru-RU" sz="140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Обоснование рандомизации (</a:t>
            </a:r>
            <a:r>
              <a:rPr lang="ru-RU" sz="3200" b="1" i="1" dirty="0">
                <a:solidFill>
                  <a:srgbClr val="FF0000"/>
                </a:solidFill>
              </a:rPr>
              <a:t>если применимо</a:t>
            </a:r>
            <a:r>
              <a:rPr lang="ru-RU" sz="3200" b="1" i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497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5"/>
          <p:cNvSpPr txBox="1">
            <a:spLocks noGrp="1"/>
          </p:cNvSpPr>
          <p:nvPr>
            <p:ph type="title"/>
          </p:nvPr>
        </p:nvSpPr>
        <p:spPr>
          <a:xfrm>
            <a:off x="1284515" y="326573"/>
            <a:ext cx="9818914" cy="541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Дизайн исследования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3" name="Google Shape;44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chemeClr val="tx1"/>
                </a:solidFill>
              </a:rPr>
              <a:t>13</a:t>
            </a:fld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5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Годовые этапы работы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3" name="Google Shape;613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24"/>
          <p:cNvSpPr txBox="1">
            <a:spLocks noGrp="1"/>
          </p:cNvSpPr>
          <p:nvPr>
            <p:ph type="title"/>
          </p:nvPr>
        </p:nvSpPr>
        <p:spPr>
          <a:xfrm>
            <a:off x="2089211" y="222892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Спасибо за внимание</a:t>
            </a:r>
            <a:endParaRPr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9" name="Google Shape;61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6144" y="407481"/>
            <a:ext cx="2195736" cy="1218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1676401" y="-322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	Актуальность</a:t>
            </a:r>
            <a:endParaRPr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3"/>
          <p:cNvSpPr txBox="1">
            <a:spLocks noGrp="1"/>
          </p:cNvSpPr>
          <p:nvPr>
            <p:ph type="title"/>
          </p:nvPr>
        </p:nvSpPr>
        <p:spPr>
          <a:xfrm>
            <a:off x="919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Цель исследования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9" name="Google Shape;429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3"/>
          <p:cNvSpPr txBox="1">
            <a:spLocks noGrp="1"/>
          </p:cNvSpPr>
          <p:nvPr>
            <p:ph type="title"/>
          </p:nvPr>
        </p:nvSpPr>
        <p:spPr>
          <a:xfrm>
            <a:off x="919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Основная научная гипотеза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9" name="Google Shape;429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245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Цель, задачи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6" name="Google Shape;436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8668" y="1160585"/>
            <a:ext cx="109728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sp>
        <p:nvSpPr>
          <p:cNvPr id="5" name="Google Shape;427;p13"/>
          <p:cNvSpPr txBox="1">
            <a:spLocks/>
          </p:cNvSpPr>
          <p:nvPr/>
        </p:nvSpPr>
        <p:spPr>
          <a:xfrm>
            <a:off x="919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Новизна исследования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5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Процедурами данного исследования являются сбор, обработка и анализ информации, получаемой из медицинских документов (историй болезни, амбулаторных карт, результатов лабораторных и инструментальных обследований) согласно рутинной клинической практике.</a:t>
            </a:r>
          </a:p>
          <a:p>
            <a:r>
              <a:rPr lang="ru-RU" dirty="0"/>
              <a:t>Все исследования являются стандартами оказания медицинской помощи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sp>
        <p:nvSpPr>
          <p:cNvPr id="5" name="Google Shape;427;p13"/>
          <p:cNvSpPr txBox="1">
            <a:spLocks/>
          </p:cNvSpPr>
          <p:nvPr/>
        </p:nvSpPr>
        <p:spPr>
          <a:xfrm>
            <a:off x="919" y="0"/>
            <a:ext cx="1241121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Процедуры исследования (</a:t>
            </a:r>
            <a:r>
              <a:rPr lang="ru-RU" sz="3200" b="1" dirty="0">
                <a:solidFill>
                  <a:srgbClr val="FF0000"/>
                </a:solidFill>
              </a:rPr>
              <a:t>для исследований на людях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24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altLang="ru-RU" b="1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Директива 2010/63/EU Европейского парламента и совета Европейского Союза от 22 сентября 2010 года по охране животных, используемых в научных целях</a:t>
            </a:r>
          </a:p>
          <a:p>
            <a:r>
              <a:rPr lang="ru-RU" altLang="ru-RU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Решение Совета Евразийской экономической комиссии от 03.11.2016 г. № 81 «Об утверждении Правил надлежащей лабораторной практики Евразийского экономического союза в сфере обращения лекарственных средств</a:t>
            </a:r>
          </a:p>
          <a:p>
            <a:r>
              <a:rPr lang="ru-RU" altLang="ru-RU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Приказ Министерства здравоохранения РФ от 01.04.2016 г. № 199н «Об утверждении правил надлежащей лабораторной практики». – М., 2016. – 9 с.</a:t>
            </a:r>
          </a:p>
          <a:p>
            <a:r>
              <a:rPr lang="ru-RU" altLang="ru-RU" b="1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Межгосударственный стандарт ГОСТ 33044–2014 «Принципы надлежащей лабораторной практики». – М.: </a:t>
            </a:r>
            <a:r>
              <a:rPr lang="ru-RU" altLang="ru-RU" b="1" dirty="0" err="1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Стандартинформ</a:t>
            </a:r>
            <a:r>
              <a:rPr lang="ru-RU" altLang="ru-RU" b="1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2015. – 16 с</a:t>
            </a:r>
            <a:r>
              <a:rPr lang="ru-RU" altLang="ru-RU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r>
              <a:rPr lang="ru-RU" altLang="ru-RU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Национальный стандарт РФ ГОСТ 53434–2009 от 02.12.2009 г. «Принципы надлежащей лабораторной практики». – М.: </a:t>
            </a:r>
            <a:r>
              <a:rPr lang="ru-RU" altLang="ru-RU" dirty="0" err="1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Стандартинформ</a:t>
            </a:r>
            <a:r>
              <a:rPr lang="ru-RU" altLang="ru-RU" dirty="0">
                <a:solidFill>
                  <a:srgbClr val="19194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2010. – 28 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sp>
        <p:nvSpPr>
          <p:cNvPr id="5" name="Google Shape;427;p13"/>
          <p:cNvSpPr txBox="1">
            <a:spLocks/>
          </p:cNvSpPr>
          <p:nvPr/>
        </p:nvSpPr>
        <p:spPr>
          <a:xfrm>
            <a:off x="919" y="0"/>
            <a:ext cx="1241121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Процедуры исследования </a:t>
            </a:r>
          </a:p>
          <a:p>
            <a:pPr>
              <a:buSzPts val="4400"/>
            </a:pP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3200" b="1" dirty="0">
                <a:solidFill>
                  <a:srgbClr val="FF0000"/>
                </a:solidFill>
              </a:rPr>
              <a:t>для исследований с участием животных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12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>
              <a:buSzPts val="4400"/>
            </a:pPr>
            <a:r>
              <a:rPr lang="ru-RU" sz="4000" b="1" dirty="0"/>
              <a:t>	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Анализируемые показатели (образец):</a:t>
            </a:r>
            <a:endParaRPr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2" name="Google Shape;442;p15"/>
          <p:cNvSpPr txBox="1">
            <a:spLocks noGrp="1"/>
          </p:cNvSpPr>
          <p:nvPr>
            <p:ph type="body" idx="1"/>
          </p:nvPr>
        </p:nvSpPr>
        <p:spPr>
          <a:xfrm>
            <a:off x="426720" y="955039"/>
            <a:ext cx="11419840" cy="5323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 </a:t>
            </a:r>
            <a:r>
              <a:rPr lang="ru-RU" sz="2400" i="1" dirty="0"/>
              <a:t>аутопсии, гистопатологическое и ИГХ исследование на рецепторы </a:t>
            </a:r>
            <a:br>
              <a:rPr lang="ru-RU" sz="2400" i="1" dirty="0"/>
            </a:br>
            <a:r>
              <a:rPr lang="ru-RU" sz="2400" i="1" dirty="0"/>
              <a:t>к соматостатину подтип 2 (SSTR2) и макрофагальные маркёры (CD68, CD80, CD206) )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 </a:t>
            </a:r>
            <a:r>
              <a:rPr lang="ru-RU" sz="2400" i="1" dirty="0">
                <a:solidFill>
                  <a:schemeClr val="tx1"/>
                </a:solidFill>
              </a:rPr>
              <a:t>ОФЭКТ с «99mTc, Тектротидом» совмещенная с КТ)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 </a:t>
            </a:r>
            <a:r>
              <a:rPr lang="ru-RU" sz="2400" i="1" dirty="0"/>
              <a:t>перфузионной однофотонной </a:t>
            </a:r>
            <a:r>
              <a:rPr lang="ru-RU" sz="2400" i="1" dirty="0" err="1"/>
              <a:t>эмиссионно</a:t>
            </a:r>
            <a:r>
              <a:rPr lang="ru-RU" sz="2400" i="1" dirty="0"/>
              <a:t> </a:t>
            </a:r>
            <a:r>
              <a:rPr lang="ru-RU" sz="2400" i="1" dirty="0" err="1"/>
              <a:t>компьютерно</a:t>
            </a:r>
            <a:r>
              <a:rPr lang="ru-RU" sz="2400" i="1" dirty="0"/>
              <a:t> томографии сердца с «99mTc, </a:t>
            </a:r>
            <a:r>
              <a:rPr lang="ru-RU" sz="2400" i="1" dirty="0" err="1"/>
              <a:t>Технетрилом</a:t>
            </a:r>
            <a:r>
              <a:rPr lang="ru-RU" sz="2400" i="1" dirty="0"/>
              <a:t>»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 </a:t>
            </a:r>
            <a:r>
              <a:rPr lang="ru-RU" sz="2400" dirty="0" err="1"/>
              <a:t>трансторакальной</a:t>
            </a:r>
            <a:r>
              <a:rPr lang="ru-RU" sz="2400" dirty="0"/>
              <a:t> ЭхоКГ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 </a:t>
            </a:r>
            <a:r>
              <a:rPr lang="ru-RU" sz="2400" dirty="0"/>
              <a:t>Магнитно-резонансная томография 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FF0000"/>
                </a:solidFill>
              </a:rPr>
              <a:t>Данные</a:t>
            </a:r>
            <a:r>
              <a:rPr lang="ru-RU" sz="2400" dirty="0"/>
              <a:t> лабораторных маркёров воспаления (лейкоцитоз, моноцитоз, СРБ, ИЛ-6)</a:t>
            </a:r>
          </a:p>
          <a:p>
            <a:pPr marL="114300" indent="0">
              <a:buNone/>
            </a:pPr>
            <a:endParaRPr lang="ru-RU" sz="2400" dirty="0"/>
          </a:p>
        </p:txBody>
      </p:sp>
      <p:sp>
        <p:nvSpPr>
          <p:cNvPr id="443" name="Google Shape;44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8838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536</Words>
  <Application>Microsoft Office PowerPoint</Application>
  <PresentationFormat>Широкоэкранный</PresentationFormat>
  <Paragraphs>56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///</vt:lpstr>
      <vt:lpstr> Актуальность</vt:lpstr>
      <vt:lpstr> Цель исследования</vt:lpstr>
      <vt:lpstr> Основная научная гипотеза</vt:lpstr>
      <vt:lpstr> Цель, задачи</vt:lpstr>
      <vt:lpstr>Презентация PowerPoint</vt:lpstr>
      <vt:lpstr>Презентация PowerPoint</vt:lpstr>
      <vt:lpstr>Презентация PowerPoint</vt:lpstr>
      <vt:lpstr> Анализируемые показатели (образец):</vt:lpstr>
      <vt:lpstr> Объект исследования</vt:lpstr>
      <vt:lpstr>Процедура назначения препарата Off Label (если применимо)</vt:lpstr>
      <vt:lpstr>Презентация PowerPoint</vt:lpstr>
      <vt:lpstr>Дизайн исследования</vt:lpstr>
      <vt:lpstr> Годовые этапы работы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стресс-эхокардиографии с физической нагрузкой в алгоритме диагностики острого коронарного синдрома без подъема сегмента ST</dc:title>
  <dc:creator>Иван И. Ёлгин</dc:creator>
  <cp:lastModifiedBy>Павел Корякин</cp:lastModifiedBy>
  <cp:revision>165</cp:revision>
  <dcterms:created xsi:type="dcterms:W3CDTF">2021-11-09T07:36:12Z</dcterms:created>
  <dcterms:modified xsi:type="dcterms:W3CDTF">2023-04-19T07:15:33Z</dcterms:modified>
</cp:coreProperties>
</file>